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3" r:id="rId2"/>
    <p:sldId id="261" r:id="rId3"/>
    <p:sldId id="269" r:id="rId4"/>
    <p:sldId id="256" r:id="rId5"/>
    <p:sldId id="257" r:id="rId6"/>
    <p:sldId id="258" r:id="rId7"/>
    <p:sldId id="259" r:id="rId8"/>
    <p:sldId id="264" r:id="rId9"/>
    <p:sldId id="265" r:id="rId10"/>
    <p:sldId id="270" r:id="rId11"/>
    <p:sldId id="266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569729"/>
    <a:srgbClr val="00FF00"/>
    <a:srgbClr val="FF3300"/>
    <a:srgbClr val="EDD09B"/>
    <a:srgbClr val="FCE8AE"/>
    <a:srgbClr val="FDD1AD"/>
    <a:srgbClr val="EE9AB8"/>
    <a:srgbClr val="C57593"/>
    <a:srgbClr val="FEDE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A5869-0B04-4995-B5EA-CD06A8013299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B0F54-1964-4C85-9F04-C4E752F9F6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EA7B7-3B10-49D0-8C77-3BE2A88CBE6B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56A40-28A2-49A5-A1D3-8EC83687107D}" type="datetimeFigureOut">
              <a:rPr lang="ko-KR" altLang="en-US" smtClean="0"/>
              <a:pPr/>
              <a:t>2010-05-27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C3BB0-D88D-4A5C-A45C-E1A4279635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 descr="download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bright="16000"/>
          </a:blip>
          <a:stretch>
            <a:fillRect/>
          </a:stretch>
        </p:blipFill>
        <p:spPr>
          <a:xfrm>
            <a:off x="305879" y="428604"/>
            <a:ext cx="8480963" cy="56577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내용 개체 틀 4" descr="회사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6182" y="571480"/>
            <a:ext cx="4929221" cy="3222913"/>
          </a:xfrm>
          <a:prstGeom prst="rect">
            <a:avLst/>
          </a:prstGeom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5000660"/>
          </a:xfrm>
        </p:spPr>
        <p:txBody>
          <a:bodyPr>
            <a:normAutofit fontScale="90000"/>
          </a:bodyPr>
          <a:lstStyle/>
          <a:p>
            <a:r>
              <a:rPr lang="en-US" altLang="ko-KR" sz="4800" b="1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  <a:t/>
            </a:r>
            <a:br>
              <a:rPr lang="en-US" altLang="ko-KR" sz="4800" b="1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</a:br>
            <a:r>
              <a:rPr lang="en-US" altLang="ko-KR" sz="4800" b="1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  <a:t/>
            </a:r>
            <a:br>
              <a:rPr lang="en-US" altLang="ko-KR" sz="4800" b="1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</a:br>
            <a:r>
              <a:rPr lang="ko-KR" altLang="en-US" sz="4800" b="1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  <a:t>미래</a:t>
            </a:r>
            <a:r>
              <a:rPr lang="ko-KR" altLang="en-US" sz="4000" dirty="0" smtClean="0">
                <a:solidFill>
                  <a:srgbClr val="FF0000"/>
                </a:solidFill>
                <a:latin typeface="휴먼아미체" pitchFamily="18" charset="-127"/>
                <a:ea typeface="휴먼아미체" pitchFamily="18" charset="-127"/>
              </a:rPr>
              <a:t>를 위한 아주 특별한 검사</a:t>
            </a:r>
            <a:r>
              <a:rPr lang="en-US" altLang="ko-KR" sz="4000" dirty="0" smtClean="0">
                <a:solidFill>
                  <a:srgbClr val="FF0000"/>
                </a:solidFill>
              </a:rPr>
              <a:t/>
            </a:r>
            <a:br>
              <a:rPr lang="en-US" altLang="ko-KR" sz="4000" dirty="0" smtClean="0">
                <a:solidFill>
                  <a:srgbClr val="FF0000"/>
                </a:solidFill>
              </a:rPr>
            </a:br>
            <a:r>
              <a:rPr lang="ko-KR" altLang="en-US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993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  <a:t>다중지능적성평가 소개</a:t>
            </a:r>
            <a: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993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  <a:t/>
            </a:r>
            <a:b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993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</a:br>
            <a: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993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  <a:t/>
            </a:r>
            <a:b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993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</a:br>
            <a: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9937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  <a:t/>
            </a:r>
            <a:br>
              <a:rPr lang="en-US" altLang="ko-K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E9937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HY울릉도B" pitchFamily="18" charset="-127"/>
                <a:ea typeface="HY울릉도B" pitchFamily="18" charset="-127"/>
              </a:rPr>
            </a:br>
            <a:endParaRPr lang="ko-KR" altLang="en-US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0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2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428736"/>
            <a:ext cx="81419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rgbClr val="FFC000"/>
                </a:solidFill>
                <a:latin typeface="HY목판L" pitchFamily="18" charset="-127"/>
                <a:ea typeface="HY목판L" pitchFamily="18" charset="-127"/>
              </a:rPr>
              <a:t>“</a:t>
            </a:r>
            <a:r>
              <a:rPr lang="ko-KR" altLang="en-US" sz="2400" b="1" dirty="0" smtClean="0">
                <a:solidFill>
                  <a:srgbClr val="FFC000"/>
                </a:solidFill>
                <a:latin typeface="HY목판L" pitchFamily="18" charset="-127"/>
                <a:ea typeface="HY목판L" pitchFamily="18" charset="-127"/>
              </a:rPr>
              <a:t>인간에게 잠재된 다방면의 뛰어난 능력은</a:t>
            </a:r>
            <a:endParaRPr lang="en-US" altLang="ko-KR" sz="2400" b="1" dirty="0" smtClean="0">
              <a:solidFill>
                <a:srgbClr val="FFC000"/>
              </a:solidFill>
              <a:latin typeface="HY목판L" pitchFamily="18" charset="-127"/>
              <a:ea typeface="HY목판L" pitchFamily="18" charset="-127"/>
            </a:endParaRPr>
          </a:p>
          <a:p>
            <a:r>
              <a:rPr lang="ko-KR" altLang="en-US" sz="2400" b="1" dirty="0" smtClean="0">
                <a:latin typeface="HY목판L" pitchFamily="18" charset="-127"/>
                <a:ea typeface="HY목판L" pitchFamily="18" charset="-127"/>
              </a:rPr>
              <a:t>           </a:t>
            </a:r>
            <a:r>
              <a:rPr lang="ko-KR" altLang="en-US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지능지수만을 재는 </a:t>
            </a:r>
            <a:r>
              <a:rPr lang="en-US" altLang="ko-KR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IQ</a:t>
            </a:r>
            <a:r>
              <a:rPr lang="ko-KR" altLang="en-US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로는 절대 측정할 수 없다</a:t>
            </a:r>
            <a:r>
              <a:rPr lang="en-US" altLang="ko-KR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”</a:t>
            </a:r>
            <a:endParaRPr lang="ko-KR" altLang="en-US" sz="2400" b="1" dirty="0">
              <a:solidFill>
                <a:srgbClr val="FF33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2357992"/>
            <a:ext cx="8572560" cy="35394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한국다중지능적성평가원은 </a:t>
            </a:r>
            <a:r>
              <a:rPr lang="en-US" altLang="ko-KR" sz="1600" dirty="0" smtClean="0"/>
              <a:t>“</a:t>
            </a:r>
            <a:r>
              <a:rPr lang="ko-KR" altLang="en-US" sz="1600" dirty="0" smtClean="0"/>
              <a:t>인간에게 잠재된 다방면의 뛰어난 능력은 단순히 지능지수만을 재는 </a:t>
            </a:r>
            <a:r>
              <a:rPr lang="en-US" altLang="ko-KR" sz="1600" dirty="0" smtClean="0"/>
              <a:t>IQ</a:t>
            </a:r>
            <a:r>
              <a:rPr lang="ko-KR" altLang="en-US" sz="1600" dirty="0" smtClean="0"/>
              <a:t>로는 절대로 측정할 수 없다</a:t>
            </a:r>
            <a:r>
              <a:rPr lang="en-US" altLang="ko-KR" sz="1600" dirty="0" smtClean="0"/>
              <a:t>”</a:t>
            </a:r>
            <a:r>
              <a:rPr lang="ko-KR" altLang="en-US" sz="1600" dirty="0" smtClean="0"/>
              <a:t>는 다중지능이론의 핵심을 바탕으로 하고 있습니다</a:t>
            </a:r>
            <a:r>
              <a:rPr lang="en-US" altLang="ko-KR" sz="1600" dirty="0" smtClean="0"/>
              <a:t>.</a:t>
            </a:r>
          </a:p>
          <a:p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ko-KR" altLang="en-US" sz="1600" b="1" dirty="0" smtClean="0"/>
              <a:t>태아 </a:t>
            </a:r>
            <a:r>
              <a:rPr lang="en-US" altLang="ko-KR" sz="1600" b="1" dirty="0" smtClean="0"/>
              <a:t>13~19</a:t>
            </a:r>
            <a:r>
              <a:rPr lang="ko-KR" altLang="en-US" sz="1600" b="1" dirty="0" smtClean="0"/>
              <a:t>주경에 염색체의 유전자 컨트롤에 의해 발육 형성되는</a:t>
            </a:r>
            <a:endParaRPr lang="en-US" altLang="ko-KR" sz="1600" b="1" dirty="0" smtClean="0"/>
          </a:p>
          <a:p>
            <a:r>
              <a:rPr lang="ko-KR" altLang="en-US" sz="1600" b="1" dirty="0" smtClean="0"/>
              <a:t> 지문을 이용하는 방법</a:t>
            </a:r>
            <a:r>
              <a:rPr lang="ko-KR" altLang="en-US" sz="1600" dirty="0" smtClean="0"/>
              <a:t>으로 갓 태어난 아기에서부터 성인에 이르기까지</a:t>
            </a:r>
            <a:endParaRPr lang="en-US" altLang="ko-KR" sz="1600" dirty="0" smtClean="0"/>
          </a:p>
          <a:p>
            <a:r>
              <a:rPr lang="ko-KR" altLang="en-US" sz="1600" dirty="0" smtClean="0"/>
              <a:t> 모든 연령층이 검사가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가능하며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지문의 불변적 특성으로 인하여</a:t>
            </a:r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ko-KR" altLang="en-US" sz="1600" b="1" dirty="0" smtClean="0"/>
              <a:t>평생에 걸쳐 단 한번만 이루어지는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검사</a:t>
            </a:r>
            <a:r>
              <a:rPr lang="ko-KR" altLang="en-US" sz="1600" dirty="0" smtClean="0"/>
              <a:t>로서 검사 시 외부적인 요인과</a:t>
            </a:r>
            <a:endParaRPr lang="en-US" altLang="ko-KR" sz="1600" dirty="0" smtClean="0"/>
          </a:p>
          <a:p>
            <a:r>
              <a:rPr lang="ko-KR" altLang="en-US" sz="1600" dirty="0" smtClean="0"/>
              <a:t> 심리적인 요인 등의 영향을 받지 않아 자신이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어느 분야에 보다 높은</a:t>
            </a:r>
            <a:endParaRPr lang="en-US" altLang="ko-KR" sz="1600" dirty="0" smtClean="0"/>
          </a:p>
          <a:p>
            <a:r>
              <a:rPr lang="ko-KR" altLang="en-US" sz="1600" dirty="0" smtClean="0"/>
              <a:t> 소질과 잠재력을 가지고 있는지를 정확하게 확인 할 수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있습니다</a:t>
            </a:r>
            <a:r>
              <a:rPr lang="en-US" altLang="ko-KR" sz="1600" dirty="0" smtClean="0"/>
              <a:t>.</a:t>
            </a:r>
          </a:p>
          <a:p>
            <a:endParaRPr lang="en-US" altLang="ko-KR" sz="1600" dirty="0" smtClean="0"/>
          </a:p>
          <a:p>
            <a:r>
              <a:rPr lang="ko-KR" altLang="en-US" sz="1600" dirty="0" smtClean="0"/>
              <a:t>한국 다중지능적성평가원의 지문적성검사는 다중지능이론과 </a:t>
            </a:r>
            <a:endParaRPr lang="en-US" altLang="ko-KR" sz="1600" dirty="0" smtClean="0"/>
          </a:p>
          <a:p>
            <a:r>
              <a:rPr lang="ko-KR" altLang="en-US" sz="1600" b="1" dirty="0" smtClean="0"/>
              <a:t>인격적 특징 및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대뇌발달의 연관성</a:t>
            </a:r>
            <a:r>
              <a:rPr lang="ko-KR" altLang="en-US" sz="1600" dirty="0" smtClean="0"/>
              <a:t>을 통하여 기존의 적성검사와는 </a:t>
            </a:r>
            <a:endParaRPr lang="en-US" altLang="ko-KR" sz="1600" dirty="0" smtClean="0"/>
          </a:p>
          <a:p>
            <a:r>
              <a:rPr lang="ko-KR" altLang="en-US" sz="1600" dirty="0" smtClean="0"/>
              <a:t>다른 차별적이고 보다 과학적이고 객관적인 결과를 얻어낼 수 있으며</a:t>
            </a:r>
            <a:endParaRPr lang="en-US" altLang="ko-KR" sz="1600" dirty="0" smtClean="0"/>
          </a:p>
          <a:p>
            <a:r>
              <a:rPr lang="ko-KR" altLang="en-US" sz="1600" dirty="0" smtClean="0"/>
              <a:t>자기계발 노력에 도움이 되는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유용한 정보를 제공받을 수 있을 것입니다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pic>
        <p:nvPicPr>
          <p:cNvPr id="8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pic>
        <p:nvPicPr>
          <p:cNvPr id="13" name="그림 12" descr="아동이미지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071810"/>
            <a:ext cx="1928826" cy="2428892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1071538" y="500042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지문 적성평가원 소개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7" name="그림 16" descr="회사손가락c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20" y="1428736"/>
            <a:ext cx="79287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rgbClr val="FFC000"/>
                </a:solidFill>
                <a:latin typeface="HY목판L" pitchFamily="18" charset="-127"/>
                <a:ea typeface="HY목판L" pitchFamily="18" charset="-127"/>
              </a:rPr>
              <a:t>“</a:t>
            </a:r>
            <a:r>
              <a:rPr lang="ko-KR" altLang="en-US" sz="2400" b="1" dirty="0" smtClean="0">
                <a:solidFill>
                  <a:srgbClr val="FFC000"/>
                </a:solidFill>
                <a:latin typeface="HY목판L" pitchFamily="18" charset="-127"/>
                <a:ea typeface="HY목판L" pitchFamily="18" charset="-127"/>
              </a:rPr>
              <a:t>지피지기 백전불태 知彼知己 白戰不殆</a:t>
            </a:r>
            <a:endParaRPr lang="en-US" altLang="ko-KR" sz="2400" b="1" dirty="0" smtClean="0">
              <a:solidFill>
                <a:srgbClr val="FFC000"/>
              </a:solidFill>
              <a:latin typeface="HY목판L" pitchFamily="18" charset="-127"/>
              <a:ea typeface="HY목판L" pitchFamily="18" charset="-127"/>
            </a:endParaRPr>
          </a:p>
          <a:p>
            <a:r>
              <a:rPr lang="ko-KR" altLang="en-US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         적을 알고 나를 알면 백 번 싸워도 위태롭지 않다</a:t>
            </a:r>
            <a:r>
              <a:rPr lang="en-US" altLang="ko-KR" sz="2400" b="1" dirty="0" smtClean="0">
                <a:solidFill>
                  <a:srgbClr val="FF3300"/>
                </a:solidFill>
                <a:latin typeface="HY목판L" pitchFamily="18" charset="-127"/>
                <a:ea typeface="HY목판L" pitchFamily="18" charset="-127"/>
              </a:rPr>
              <a:t>”</a:t>
            </a:r>
            <a:endParaRPr lang="ko-KR" altLang="en-US" sz="2400" b="1" dirty="0">
              <a:solidFill>
                <a:srgbClr val="FF33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412912"/>
            <a:ext cx="8643998" cy="3754874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endParaRPr lang="en-US" altLang="ko-KR" sz="1700" dirty="0" smtClean="0"/>
          </a:p>
          <a:p>
            <a:r>
              <a:rPr lang="ko-KR" altLang="en-US" sz="1700" dirty="0" smtClean="0"/>
              <a:t>                </a:t>
            </a:r>
            <a:r>
              <a:rPr lang="ko-KR" altLang="en-US" sz="1700" dirty="0" smtClean="0">
                <a:latin typeface="+mj-ea"/>
                <a:ea typeface="+mj-ea"/>
              </a:rPr>
              <a:t>한국다중지능적성검사는 하워드가드너의 다중지능이론과 유전자 지문학을 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ko-KR" altLang="en-US" sz="1700" dirty="0" smtClean="0">
                <a:latin typeface="+mj-ea"/>
                <a:ea typeface="+mj-ea"/>
              </a:rPr>
              <a:t>                      토대로 사람마다 선천적으로 타고난 열 손가락 지문을 검사하는 방식                    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en-US" altLang="ko-KR" sz="1700" dirty="0" smtClean="0">
                <a:latin typeface="+mj-ea"/>
                <a:ea typeface="+mj-ea"/>
              </a:rPr>
              <a:t>                       </a:t>
            </a:r>
            <a:r>
              <a:rPr lang="ko-KR" altLang="en-US" sz="1700" dirty="0" smtClean="0">
                <a:latin typeface="+mj-ea"/>
                <a:ea typeface="+mj-ea"/>
              </a:rPr>
              <a:t>으로 </a:t>
            </a:r>
            <a:r>
              <a:rPr lang="ko-KR" altLang="en-US" sz="1700" b="1" dirty="0" smtClean="0">
                <a:latin typeface="+mj-ea"/>
                <a:ea typeface="+mj-ea"/>
              </a:rPr>
              <a:t>환경</a:t>
            </a:r>
            <a:r>
              <a:rPr lang="en-US" altLang="ko-KR" sz="1700" b="1" dirty="0" smtClean="0">
                <a:latin typeface="+mj-ea"/>
                <a:ea typeface="+mj-ea"/>
              </a:rPr>
              <a:t>, </a:t>
            </a:r>
            <a:r>
              <a:rPr lang="ko-KR" altLang="en-US" sz="1700" b="1" dirty="0" smtClean="0">
                <a:latin typeface="+mj-ea"/>
                <a:ea typeface="+mj-ea"/>
              </a:rPr>
              <a:t>심리적 상태</a:t>
            </a:r>
            <a:r>
              <a:rPr lang="en-US" altLang="ko-KR" sz="1700" b="1" dirty="0" smtClean="0">
                <a:latin typeface="+mj-ea"/>
                <a:ea typeface="+mj-ea"/>
              </a:rPr>
              <a:t>, </a:t>
            </a:r>
            <a:r>
              <a:rPr lang="ko-KR" altLang="en-US" sz="1700" b="1" dirty="0" smtClean="0">
                <a:latin typeface="+mj-ea"/>
                <a:ea typeface="+mj-ea"/>
              </a:rPr>
              <a:t>후천적 지식에 의한 영향을 받지 않아 </a:t>
            </a:r>
            <a:endParaRPr lang="en-US" altLang="ko-KR" sz="1700" b="1" dirty="0" smtClean="0">
              <a:latin typeface="+mj-ea"/>
              <a:ea typeface="+mj-ea"/>
            </a:endParaRPr>
          </a:p>
          <a:p>
            <a:r>
              <a:rPr lang="ko-KR" altLang="en-US" sz="1700" b="1" dirty="0" smtClean="0">
                <a:latin typeface="+mj-ea"/>
                <a:ea typeface="+mj-ea"/>
              </a:rPr>
              <a:t>                       높은 정확도</a:t>
            </a:r>
            <a:r>
              <a:rPr lang="ko-KR" altLang="en-US" sz="1700" dirty="0" smtClean="0">
                <a:latin typeface="+mj-ea"/>
                <a:ea typeface="+mj-ea"/>
              </a:rPr>
              <a:t>를 가지며</a:t>
            </a:r>
            <a:r>
              <a:rPr lang="en-US" altLang="ko-KR" sz="1700" dirty="0" smtClean="0">
                <a:latin typeface="+mj-ea"/>
                <a:ea typeface="+mj-ea"/>
              </a:rPr>
              <a:t>, </a:t>
            </a:r>
          </a:p>
          <a:p>
            <a:r>
              <a:rPr lang="en-US" altLang="ko-KR" sz="1700" dirty="0" smtClean="0">
                <a:latin typeface="+mj-ea"/>
                <a:ea typeface="+mj-ea"/>
              </a:rPr>
              <a:t> </a:t>
            </a:r>
            <a:r>
              <a:rPr lang="ko-KR" altLang="en-US" sz="1700" dirty="0" smtClean="0">
                <a:latin typeface="+mj-ea"/>
                <a:ea typeface="+mj-ea"/>
              </a:rPr>
              <a:t>간편하고</a:t>
            </a:r>
            <a:r>
              <a:rPr lang="en-US" altLang="ko-KR" sz="1700" dirty="0" smtClean="0">
                <a:latin typeface="+mj-ea"/>
                <a:ea typeface="+mj-ea"/>
              </a:rPr>
              <a:t> </a:t>
            </a:r>
            <a:r>
              <a:rPr lang="ko-KR" altLang="en-US" sz="1700" dirty="0" smtClean="0">
                <a:latin typeface="+mj-ea"/>
                <a:ea typeface="+mj-ea"/>
              </a:rPr>
              <a:t>빠른 지문채취 과정을 </a:t>
            </a:r>
            <a:r>
              <a:rPr lang="ko-KR" altLang="en-US" sz="1700" b="1" dirty="0" smtClean="0">
                <a:latin typeface="+mj-ea"/>
                <a:ea typeface="+mj-ea"/>
              </a:rPr>
              <a:t>통하여 </a:t>
            </a:r>
            <a:r>
              <a:rPr lang="en-US" altLang="ko-KR" sz="1700" b="1" dirty="0" smtClean="0">
                <a:latin typeface="+mj-ea"/>
                <a:ea typeface="+mj-ea"/>
              </a:rPr>
              <a:t> </a:t>
            </a:r>
            <a:r>
              <a:rPr lang="ko-KR" altLang="en-US" sz="1700" b="1" dirty="0" smtClean="0">
                <a:latin typeface="+mj-ea"/>
                <a:ea typeface="+mj-ea"/>
              </a:rPr>
              <a:t>개인의 지능우월순위</a:t>
            </a:r>
            <a:r>
              <a:rPr lang="en-US" altLang="ko-KR" sz="1700" b="1" dirty="0" smtClean="0">
                <a:latin typeface="+mj-ea"/>
                <a:ea typeface="+mj-ea"/>
              </a:rPr>
              <a:t>, </a:t>
            </a:r>
            <a:r>
              <a:rPr lang="ko-KR" altLang="en-US" sz="1700" b="1" dirty="0" smtClean="0">
                <a:latin typeface="+mj-ea"/>
                <a:ea typeface="+mj-ea"/>
              </a:rPr>
              <a:t>성격의 특징</a:t>
            </a:r>
            <a:r>
              <a:rPr lang="en-US" altLang="ko-KR" sz="1700" b="1" dirty="0" smtClean="0">
                <a:latin typeface="+mj-ea"/>
                <a:ea typeface="+mj-ea"/>
              </a:rPr>
              <a:t>,</a:t>
            </a:r>
          </a:p>
          <a:p>
            <a:r>
              <a:rPr lang="en-US" altLang="ko-KR" sz="1700" b="1" dirty="0" smtClean="0">
                <a:latin typeface="+mj-ea"/>
                <a:ea typeface="+mj-ea"/>
              </a:rPr>
              <a:t> </a:t>
            </a:r>
            <a:r>
              <a:rPr lang="ko-KR" altLang="en-US" sz="1700" b="1" dirty="0" smtClean="0">
                <a:latin typeface="+mj-ea"/>
                <a:ea typeface="+mj-ea"/>
              </a:rPr>
              <a:t>진로 및 학업 스타일</a:t>
            </a:r>
            <a:r>
              <a:rPr lang="ko-KR" altLang="en-US" sz="1700" dirty="0" smtClean="0">
                <a:latin typeface="+mj-ea"/>
                <a:ea typeface="+mj-ea"/>
              </a:rPr>
              <a:t> 등을 파악함으로</a:t>
            </a:r>
            <a:r>
              <a:rPr lang="en-US" altLang="ko-KR" sz="1700" dirty="0" smtClean="0">
                <a:latin typeface="+mj-ea"/>
                <a:ea typeface="+mj-ea"/>
              </a:rPr>
              <a:t> </a:t>
            </a:r>
            <a:r>
              <a:rPr lang="ko-KR" altLang="en-US" sz="1700" dirty="0" smtClean="0">
                <a:latin typeface="+mj-ea"/>
                <a:ea typeface="+mj-ea"/>
              </a:rPr>
              <a:t>자기이해와 계발을 도모하고 동시에 미래지향적   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en-US" altLang="ko-KR" sz="1700" dirty="0" smtClean="0">
                <a:latin typeface="+mj-ea"/>
                <a:ea typeface="+mj-ea"/>
              </a:rPr>
              <a:t> </a:t>
            </a:r>
            <a:r>
              <a:rPr lang="ko-KR" altLang="en-US" sz="1700" dirty="0" smtClean="0">
                <a:latin typeface="+mj-ea"/>
                <a:ea typeface="+mj-ea"/>
              </a:rPr>
              <a:t>인 방향을 제시하고자 하는 과학적이면서도 정확한 적성검사 프로그램입니다</a:t>
            </a:r>
            <a:r>
              <a:rPr lang="en-US" altLang="ko-KR" sz="1700" dirty="0" smtClean="0">
                <a:latin typeface="+mj-ea"/>
                <a:ea typeface="+mj-ea"/>
              </a:rPr>
              <a:t>.</a:t>
            </a:r>
          </a:p>
          <a:p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ko-KR" altLang="en-US" sz="1700" dirty="0" smtClean="0">
                <a:latin typeface="+mj-ea"/>
                <a:ea typeface="+mj-ea"/>
              </a:rPr>
              <a:t>사람에게 있어서 자기 인식 문제는 성공을 향해 가는 길의 가장 근본적인 물음이며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en-US" altLang="ko-KR" sz="1700" dirty="0" smtClean="0">
                <a:latin typeface="+mj-ea"/>
                <a:ea typeface="+mj-ea"/>
              </a:rPr>
              <a:t>“</a:t>
            </a:r>
            <a:r>
              <a:rPr lang="ko-KR" altLang="en-US" sz="1700" dirty="0" smtClean="0">
                <a:latin typeface="+mj-ea"/>
                <a:ea typeface="+mj-ea"/>
              </a:rPr>
              <a:t>적을 알고 나를 알면 백번 싸워도 위태롭지 않다</a:t>
            </a:r>
            <a:r>
              <a:rPr lang="en-US" altLang="ko-KR" sz="1700" dirty="0" smtClean="0">
                <a:latin typeface="+mj-ea"/>
                <a:ea typeface="+mj-ea"/>
              </a:rPr>
              <a:t>”</a:t>
            </a:r>
            <a:r>
              <a:rPr lang="ko-KR" altLang="en-US" sz="1700" dirty="0" smtClean="0">
                <a:latin typeface="+mj-ea"/>
                <a:ea typeface="+mj-ea"/>
              </a:rPr>
              <a:t>라는 말이 있듯이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ko-KR" altLang="en-US" sz="1700" dirty="0" smtClean="0">
                <a:latin typeface="+mj-ea"/>
                <a:ea typeface="+mj-ea"/>
              </a:rPr>
              <a:t>자기 자신에 대해서 분명하게 모르는 사람은 인생의 전쟁터에서 진정한 승리자가</a:t>
            </a:r>
            <a:endParaRPr lang="en-US" altLang="ko-KR" sz="1700" dirty="0" smtClean="0">
              <a:latin typeface="+mj-ea"/>
              <a:ea typeface="+mj-ea"/>
            </a:endParaRPr>
          </a:p>
          <a:p>
            <a:r>
              <a:rPr lang="ko-KR" altLang="en-US" sz="1700" dirty="0" smtClean="0">
                <a:latin typeface="+mj-ea"/>
                <a:ea typeface="+mj-ea"/>
              </a:rPr>
              <a:t>될 수 없을 것입니다</a:t>
            </a:r>
            <a:r>
              <a:rPr lang="en-US" altLang="ko-KR" sz="1700" dirty="0" smtClean="0">
                <a:latin typeface="+mj-ea"/>
                <a:ea typeface="+mj-ea"/>
              </a:rPr>
              <a:t>.</a:t>
            </a:r>
          </a:p>
          <a:p>
            <a:endParaRPr lang="en-US" altLang="ko-KR" sz="1700" dirty="0" smtClean="0">
              <a:latin typeface="+mj-ea"/>
              <a:ea typeface="+mj-ea"/>
            </a:endParaRPr>
          </a:p>
        </p:txBody>
      </p:sp>
      <p:sp>
        <p:nvSpPr>
          <p:cNvPr id="10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1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sp>
        <p:nvSpPr>
          <p:cNvPr id="15" name="모서리가 둥근 직사각형 14"/>
          <p:cNvSpPr/>
          <p:nvPr/>
        </p:nvSpPr>
        <p:spPr>
          <a:xfrm>
            <a:off x="1071538" y="500042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지문 적성 검사란</a:t>
            </a:r>
            <a:r>
              <a:rPr lang="en-US" altLang="ko-KR" sz="3200" b="1" dirty="0" smtClean="0">
                <a:latin typeface="HY중고딕" pitchFamily="18" charset="-127"/>
                <a:ea typeface="HY중고딕" pitchFamily="18" charset="-127"/>
              </a:rPr>
              <a:t>?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6" name="그림 15" descr="회사손가락c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  <p:pic>
        <p:nvPicPr>
          <p:cNvPr id="14" name="그림 13" descr="학생이미지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78376"/>
            <a:ext cx="1948628" cy="13649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71566" y="2071678"/>
            <a:ext cx="7772400" cy="4357718"/>
          </a:xfrm>
        </p:spPr>
        <p:txBody>
          <a:bodyPr>
            <a:normAutofit/>
          </a:bodyPr>
          <a:lstStyle/>
          <a:p>
            <a:pPr algn="l"/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1800" dirty="0" smtClean="0"/>
              <a:t>조기 검사 가능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만 </a:t>
            </a:r>
            <a:r>
              <a:rPr lang="en-US" altLang="ko-KR" sz="1800" dirty="0" smtClean="0"/>
              <a:t>1</a:t>
            </a:r>
            <a:r>
              <a:rPr lang="ko-KR" altLang="en-US" sz="1800" dirty="0" smtClean="0"/>
              <a:t>세 전후</a:t>
            </a:r>
            <a:r>
              <a:rPr lang="en-US" altLang="ko-KR" sz="1800" dirty="0" smtClean="0"/>
              <a:t>)</a:t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1800" dirty="0" smtClean="0"/>
              <a:t>과학적 검사 보고서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맞춤교육 가능</a:t>
            </a:r>
            <a:r>
              <a:rPr lang="en-US" altLang="ko-KR" sz="1800" dirty="0" smtClean="0"/>
              <a:t>)</a:t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1800" dirty="0" smtClean="0"/>
              <a:t>정확한 성향 파악으로 인성계발 가능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자녀문제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가정문제 해결</a:t>
            </a:r>
            <a:r>
              <a:rPr lang="en-US" altLang="ko-KR" sz="1800" dirty="0" smtClean="0"/>
              <a:t>)</a:t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1800" dirty="0" smtClean="0"/>
              <a:t>자녀의 학습유형 및 학습방향 제시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1800" dirty="0" smtClean="0"/>
              <a:t>확실한 진로선택 기준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이과</a:t>
            </a:r>
            <a:r>
              <a:rPr lang="en-US" altLang="ko-KR" sz="1800" dirty="0" smtClean="0"/>
              <a:t> / </a:t>
            </a:r>
            <a:r>
              <a:rPr lang="ko-KR" altLang="en-US" sz="1800" dirty="0" smtClean="0"/>
              <a:t>문과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학과</a:t>
            </a:r>
            <a:r>
              <a:rPr lang="en-US" altLang="ko-KR" sz="1800" dirty="0" smtClean="0"/>
              <a:t>)</a:t>
            </a:r>
            <a:br>
              <a:rPr lang="en-US" altLang="ko-KR" sz="1800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71538" y="1071546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지문 적성검사의 장점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57224" y="2500306"/>
            <a:ext cx="71438" cy="214314"/>
          </a:xfrm>
          <a:prstGeom prst="rect">
            <a:avLst/>
          </a:prstGeom>
          <a:solidFill>
            <a:srgbClr val="82D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57224" y="3071810"/>
            <a:ext cx="71438" cy="214314"/>
          </a:xfrm>
          <a:prstGeom prst="rect">
            <a:avLst/>
          </a:prstGeom>
          <a:solidFill>
            <a:srgbClr val="82D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857224" y="3643314"/>
            <a:ext cx="71438" cy="214314"/>
          </a:xfrm>
          <a:prstGeom prst="rect">
            <a:avLst/>
          </a:prstGeom>
          <a:solidFill>
            <a:srgbClr val="82D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57224" y="4143380"/>
            <a:ext cx="71438" cy="214314"/>
          </a:xfrm>
          <a:prstGeom prst="rect">
            <a:avLst/>
          </a:prstGeom>
          <a:solidFill>
            <a:srgbClr val="82D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57224" y="4714884"/>
            <a:ext cx="71438" cy="214314"/>
          </a:xfrm>
          <a:prstGeom prst="rect">
            <a:avLst/>
          </a:prstGeom>
          <a:solidFill>
            <a:srgbClr val="82D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6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pic>
        <p:nvPicPr>
          <p:cNvPr id="17" name="그림 16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71566" y="2071678"/>
            <a:ext cx="7772400" cy="4357718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71538" y="1071546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지문 적성검사 내용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14414" y="3071810"/>
            <a:ext cx="65722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r>
              <a:rPr lang="ko-KR" altLang="en-US" b="1" dirty="0" smtClean="0">
                <a:latin typeface="Ebrima" pitchFamily="2" charset="0"/>
                <a:cs typeface="Ebrima" pitchFamily="2" charset="0"/>
              </a:rPr>
              <a:t>검사내용       검사결과에 대한 방향 제시</a:t>
            </a:r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r>
              <a:rPr lang="ko-KR" altLang="en-US" b="1" dirty="0" smtClean="0">
                <a:latin typeface="Ebrima" pitchFamily="2" charset="0"/>
                <a:cs typeface="Ebrima" pitchFamily="2" charset="0"/>
              </a:rPr>
              <a:t>인격성향       주된 성향과 보조 성향 파악</a:t>
            </a:r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r>
              <a:rPr lang="ko-KR" altLang="en-US" b="1" dirty="0" smtClean="0">
                <a:latin typeface="Ebrima" pitchFamily="2" charset="0"/>
                <a:cs typeface="Ebrima" pitchFamily="2" charset="0"/>
              </a:rPr>
              <a:t>학습방법       맞춤식 학습방법 및 지도방안</a:t>
            </a:r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r>
              <a:rPr lang="ko-KR" altLang="en-US" b="1" dirty="0" smtClean="0">
                <a:latin typeface="Ebrima" pitchFamily="2" charset="0"/>
                <a:cs typeface="Ebrima" pitchFamily="2" charset="0"/>
              </a:rPr>
              <a:t>논술방법       맞춤식 논술방법 및 지도방안</a:t>
            </a:r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r>
              <a:rPr lang="ko-KR" altLang="en-US" b="1" dirty="0" smtClean="0">
                <a:latin typeface="Ebrima" pitchFamily="2" charset="0"/>
                <a:cs typeface="Ebrima" pitchFamily="2" charset="0"/>
              </a:rPr>
              <a:t>다중지능       다중지능의 우수 영역 파악 및 개발 방법</a:t>
            </a:r>
            <a:endParaRPr lang="en-US" altLang="ko-KR" b="1" dirty="0" smtClean="0">
              <a:latin typeface="Ebrima" pitchFamily="2" charset="0"/>
              <a:ea typeface="Ebrima" pitchFamily="2" charset="0"/>
              <a:cs typeface="Ebrima" pitchFamily="2" charset="0"/>
            </a:endParaRPr>
          </a:p>
          <a:p>
            <a:endParaRPr lang="ko-KR" altLang="en-US" dirty="0"/>
          </a:p>
        </p:txBody>
      </p:sp>
      <p:cxnSp>
        <p:nvCxnSpPr>
          <p:cNvPr id="18" name="직선 연결선 17"/>
          <p:cNvCxnSpPr/>
          <p:nvPr/>
        </p:nvCxnSpPr>
        <p:spPr>
          <a:xfrm>
            <a:off x="1142976" y="3786190"/>
            <a:ext cx="6357982" cy="1"/>
          </a:xfrm>
          <a:prstGeom prst="line">
            <a:avLst/>
          </a:prstGeom>
          <a:ln w="190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1142976" y="4357694"/>
            <a:ext cx="6357982" cy="1"/>
          </a:xfrm>
          <a:prstGeom prst="line">
            <a:avLst/>
          </a:prstGeom>
          <a:ln w="190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1142976" y="4929198"/>
            <a:ext cx="6357982" cy="1"/>
          </a:xfrm>
          <a:prstGeom prst="line">
            <a:avLst/>
          </a:prstGeom>
          <a:ln w="190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1142976" y="5429264"/>
            <a:ext cx="6357982" cy="1"/>
          </a:xfrm>
          <a:prstGeom prst="line">
            <a:avLst/>
          </a:prstGeom>
          <a:ln w="190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1142976" y="6000768"/>
            <a:ext cx="6357982" cy="1588"/>
          </a:xfrm>
          <a:prstGeom prst="line">
            <a:avLst/>
          </a:prstGeom>
          <a:ln w="254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214414" y="2282603"/>
            <a:ext cx="4897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ea typeface="HY강M" pitchFamily="18" charset="-127"/>
              </a:rPr>
              <a:t>개인마다 타고난 특별한 달란트가 있습니다</a:t>
            </a:r>
            <a:r>
              <a:rPr lang="en-US" altLang="ko-KR" dirty="0" smtClean="0">
                <a:ea typeface="HY강M" pitchFamily="18" charset="-127"/>
              </a:rPr>
              <a:t>.</a:t>
            </a:r>
          </a:p>
          <a:p>
            <a:r>
              <a:rPr lang="ko-KR" altLang="en-US" dirty="0" smtClean="0">
                <a:ea typeface="HY강M" pitchFamily="18" charset="-127"/>
              </a:rPr>
              <a:t>학생들의 특별한 재능을 찾아주세요</a:t>
            </a:r>
            <a:endParaRPr lang="ko-KR" altLang="en-US" dirty="0">
              <a:ea typeface="HY강M" pitchFamily="18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1142976" y="3286124"/>
            <a:ext cx="6357982" cy="1588"/>
          </a:xfrm>
          <a:prstGeom prst="line">
            <a:avLst/>
          </a:prstGeom>
          <a:ln w="254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7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pic>
        <p:nvPicPr>
          <p:cNvPr id="24" name="그림 23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71566" y="2071678"/>
            <a:ext cx="7772400" cy="4357718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71538" y="1071546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 다중지능 적성 평가의 필요성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0100" y="2291356"/>
            <a:ext cx="72202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ea typeface="HY강M" pitchFamily="18" charset="-127"/>
              </a:rPr>
              <a:t>일생 단 한번의 평가로 과학적이고 객관적인 결과를 얻을 수 있으며</a:t>
            </a:r>
            <a:r>
              <a:rPr lang="en-US" altLang="ko-KR" dirty="0" smtClean="0">
                <a:ea typeface="HY강M" pitchFamily="18" charset="-127"/>
              </a:rPr>
              <a:t>,</a:t>
            </a:r>
          </a:p>
          <a:p>
            <a:r>
              <a:rPr lang="ko-KR" altLang="en-US" dirty="0" smtClean="0">
                <a:ea typeface="HY강M" pitchFamily="18" charset="-127"/>
              </a:rPr>
              <a:t>이를 통해 학생의 미래를 설계하고 노력이라는 변수를 제공한다면</a:t>
            </a:r>
            <a:endParaRPr lang="en-US" altLang="ko-KR" dirty="0" smtClean="0">
              <a:ea typeface="HY강M" pitchFamily="18" charset="-127"/>
            </a:endParaRPr>
          </a:p>
          <a:p>
            <a:r>
              <a:rPr lang="ko-KR" altLang="en-US" dirty="0" smtClean="0">
                <a:ea typeface="HY강M" pitchFamily="18" charset="-127"/>
              </a:rPr>
              <a:t>반드시 훌륭한 결과를 얻을 수 있습니다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928662" y="3786190"/>
            <a:ext cx="2214578" cy="1000132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dirty="0" smtClean="0"/>
              <a:t>다중지능 적성 평가</a:t>
            </a:r>
            <a:endParaRPr lang="en-US" altLang="ko-KR" sz="1700" b="1" dirty="0" smtClean="0"/>
          </a:p>
          <a:p>
            <a:pPr algn="ctr"/>
            <a:r>
              <a:rPr lang="en-US" altLang="ko-KR" dirty="0" smtClean="0"/>
              <a:t>(</a:t>
            </a:r>
            <a:r>
              <a:rPr lang="ko-KR" altLang="en-US" sz="1400" dirty="0" smtClean="0"/>
              <a:t>한국다중지능적성평원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428992" y="3786190"/>
            <a:ext cx="2214578" cy="1000132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지능의 우선순위 파악</a:t>
            </a:r>
            <a:endParaRPr lang="en-US" altLang="ko-KR" sz="1400" dirty="0" smtClean="0"/>
          </a:p>
          <a:p>
            <a:pPr algn="ctr"/>
            <a:r>
              <a:rPr lang="ko-KR" altLang="en-US" sz="1400" dirty="0" smtClean="0"/>
              <a:t>성격의 유형 파악</a:t>
            </a:r>
            <a:endParaRPr lang="en-US" altLang="ko-KR" sz="1400" dirty="0" smtClean="0"/>
          </a:p>
          <a:p>
            <a:pPr algn="ctr"/>
            <a:r>
              <a:rPr lang="ko-KR" altLang="en-US" sz="1400" dirty="0" smtClean="0"/>
              <a:t>적성에 맞는 직업 파악</a:t>
            </a:r>
            <a:endParaRPr lang="en-US" altLang="ko-KR" sz="1400" dirty="0" smtClean="0"/>
          </a:p>
          <a:p>
            <a:pPr algn="ctr"/>
            <a:r>
              <a:rPr lang="ko-KR" altLang="en-US" sz="1400" dirty="0" smtClean="0"/>
              <a:t>학습방향제</a:t>
            </a:r>
            <a:r>
              <a:rPr lang="ko-KR" altLang="en-US" sz="1400" dirty="0"/>
              <a:t>시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929322" y="3786190"/>
            <a:ext cx="2214578" cy="1000132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학생의 교육방향 설정</a:t>
            </a:r>
            <a:endParaRPr lang="en-US" altLang="ko-KR" sz="1400" dirty="0" smtClean="0"/>
          </a:p>
          <a:p>
            <a:pPr algn="ctr"/>
            <a:r>
              <a:rPr lang="en-US" altLang="ko-KR" sz="1400" dirty="0" smtClean="0"/>
              <a:t>(</a:t>
            </a:r>
            <a:r>
              <a:rPr lang="ko-KR" altLang="en-US" sz="1400" dirty="0" smtClean="0"/>
              <a:t>꿈의 현실화 지름길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sp>
        <p:nvSpPr>
          <p:cNvPr id="19" name="오른쪽 화살표 18"/>
          <p:cNvSpPr/>
          <p:nvPr/>
        </p:nvSpPr>
        <p:spPr>
          <a:xfrm>
            <a:off x="3000364" y="4214818"/>
            <a:ext cx="571504" cy="214314"/>
          </a:xfrm>
          <a:prstGeom prst="rightArrow">
            <a:avLst/>
          </a:prstGeom>
          <a:solidFill>
            <a:srgbClr val="ACD54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>
            <a:off x="5500694" y="4214818"/>
            <a:ext cx="571504" cy="214314"/>
          </a:xfrm>
          <a:prstGeom prst="rightArrow">
            <a:avLst/>
          </a:prstGeom>
          <a:solidFill>
            <a:srgbClr val="ACD54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5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pic>
        <p:nvPicPr>
          <p:cNvPr id="16" name="그림 15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071538" y="1071546"/>
            <a:ext cx="7072362" cy="785818"/>
          </a:xfrm>
          <a:prstGeom prst="roundRect">
            <a:avLst/>
          </a:prstGeom>
          <a:gradFill flip="none" rotWithShape="1">
            <a:gsLst>
              <a:gs pos="0">
                <a:srgbClr val="A2D828">
                  <a:shade val="30000"/>
                  <a:satMod val="115000"/>
                </a:srgbClr>
              </a:gs>
              <a:gs pos="50000">
                <a:srgbClr val="A2D828">
                  <a:shade val="67500"/>
                  <a:satMod val="115000"/>
                </a:srgbClr>
              </a:gs>
              <a:gs pos="100000">
                <a:srgbClr val="A2D82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glow rad="101600">
              <a:srgbClr val="ACD547">
                <a:alpha val="60000"/>
              </a:srgbClr>
            </a:glow>
            <a:softEdge rad="317500"/>
          </a:effectLst>
          <a:scene3d>
            <a:camera prst="orthographicFront"/>
            <a:lightRig rig="threePt" dir="t"/>
          </a:scene3d>
          <a:sp3d extrusionH="76200">
            <a:bevelT h="101600"/>
            <a:bevelB h="101600"/>
            <a:extrusionClr>
              <a:srgbClr val="33CC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다중지능 적성평가 방법 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2859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검사의뢰</a:t>
            </a:r>
            <a:endParaRPr lang="en-US" altLang="ko-KR" sz="1300" b="1" dirty="0"/>
          </a:p>
          <a:p>
            <a:pPr algn="ctr"/>
            <a:r>
              <a:rPr lang="en-US" altLang="ko-KR" sz="1100" dirty="0" smtClean="0"/>
              <a:t>(</a:t>
            </a:r>
            <a:r>
              <a:rPr lang="ko-KR" altLang="en-US" sz="1100" dirty="0" smtClean="0"/>
              <a:t>단체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개인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4" name="타원 13"/>
          <p:cNvSpPr/>
          <p:nvPr/>
        </p:nvSpPr>
        <p:spPr>
          <a:xfrm>
            <a:off x="185735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지문</a:t>
            </a:r>
            <a:r>
              <a:rPr lang="en-US" altLang="ko-KR" sz="1300" b="1" dirty="0" smtClean="0"/>
              <a:t>SCAN</a:t>
            </a:r>
          </a:p>
          <a:p>
            <a:pPr algn="ctr"/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상담사</a:t>
            </a:r>
            <a:r>
              <a:rPr lang="ko-KR" altLang="en-US" sz="1100" dirty="0" smtClean="0"/>
              <a:t> </a:t>
            </a:r>
            <a:endParaRPr lang="en-US" altLang="ko-KR" sz="1100" dirty="0" smtClean="0"/>
          </a:p>
          <a:p>
            <a:pPr algn="ctr"/>
            <a:r>
              <a:rPr lang="ko-KR" altLang="en-US" sz="1100" dirty="0" smtClean="0"/>
              <a:t>방문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5" name="타원 14"/>
          <p:cNvSpPr/>
          <p:nvPr/>
        </p:nvSpPr>
        <p:spPr>
          <a:xfrm>
            <a:off x="328611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지문판독</a:t>
            </a:r>
            <a:endParaRPr lang="en-US" altLang="ko-KR" sz="1300" b="1" dirty="0" smtClean="0"/>
          </a:p>
          <a:p>
            <a:pPr algn="ctr"/>
            <a:r>
              <a:rPr lang="en-US" altLang="ko-KR" sz="1100" dirty="0" smtClean="0"/>
              <a:t>(</a:t>
            </a:r>
            <a:r>
              <a:rPr lang="ko-KR" altLang="en-US" sz="1100" dirty="0" smtClean="0"/>
              <a:t>판독사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6" name="타원 15"/>
          <p:cNvSpPr/>
          <p:nvPr/>
        </p:nvSpPr>
        <p:spPr>
          <a:xfrm>
            <a:off x="471487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다중지능프로그램</a:t>
            </a:r>
            <a:endParaRPr lang="ko-KR" altLang="en-US" sz="1300" b="1" dirty="0"/>
          </a:p>
        </p:txBody>
      </p:sp>
      <p:sp>
        <p:nvSpPr>
          <p:cNvPr id="17" name="타원 16"/>
          <p:cNvSpPr/>
          <p:nvPr/>
        </p:nvSpPr>
        <p:spPr>
          <a:xfrm>
            <a:off x="614363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개인별</a:t>
            </a:r>
            <a:endParaRPr lang="en-US" altLang="ko-KR" sz="1300" b="1" dirty="0" smtClean="0"/>
          </a:p>
          <a:p>
            <a:pPr algn="ctr"/>
            <a:r>
              <a:rPr lang="ko-KR" altLang="en-US" sz="1300" b="1" dirty="0" smtClean="0"/>
              <a:t> 검사결과보고서</a:t>
            </a:r>
            <a:endParaRPr lang="en-US" altLang="ko-KR" sz="1300" b="1" dirty="0" smtClean="0"/>
          </a:p>
          <a:p>
            <a:pPr algn="ctr"/>
            <a:r>
              <a:rPr lang="ko-KR" altLang="en-US" sz="1300" b="1" dirty="0" smtClean="0"/>
              <a:t> 제작</a:t>
            </a:r>
            <a:endParaRPr lang="ko-KR" altLang="en-US" sz="1300" b="1" dirty="0"/>
          </a:p>
        </p:txBody>
      </p:sp>
      <p:sp>
        <p:nvSpPr>
          <p:cNvPr id="18" name="타원 17"/>
          <p:cNvSpPr/>
          <p:nvPr/>
        </p:nvSpPr>
        <p:spPr>
          <a:xfrm>
            <a:off x="7572396" y="3214686"/>
            <a:ext cx="1357322" cy="1357322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 smtClean="0"/>
              <a:t>가정방문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보고서를 통한 개인별 컨설팅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9" name="실행 단추: 앞으로 또는 다음 18">
            <a:hlinkClick r:id="" action="ppaction://noaction" highlightClick="1"/>
          </p:cNvPr>
          <p:cNvSpPr/>
          <p:nvPr/>
        </p:nvSpPr>
        <p:spPr>
          <a:xfrm>
            <a:off x="1714480" y="3786190"/>
            <a:ext cx="214314" cy="214314"/>
          </a:xfrm>
          <a:prstGeom prst="actionButtonForwardNext">
            <a:avLst/>
          </a:prstGeom>
          <a:solidFill>
            <a:srgbClr val="9BD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실행 단추: 앞으로 또는 다음 19">
            <a:hlinkClick r:id="" action="ppaction://noaction" highlightClick="1"/>
          </p:cNvPr>
          <p:cNvSpPr/>
          <p:nvPr/>
        </p:nvSpPr>
        <p:spPr>
          <a:xfrm>
            <a:off x="3143240" y="3786190"/>
            <a:ext cx="214314" cy="214314"/>
          </a:xfrm>
          <a:prstGeom prst="actionButtonForwardNext">
            <a:avLst/>
          </a:prstGeom>
          <a:solidFill>
            <a:srgbClr val="9BD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실행 단추: 앞으로 또는 다음 20">
            <a:hlinkClick r:id="" action="ppaction://noaction" highlightClick="1"/>
          </p:cNvPr>
          <p:cNvSpPr/>
          <p:nvPr/>
        </p:nvSpPr>
        <p:spPr>
          <a:xfrm>
            <a:off x="4572000" y="3786190"/>
            <a:ext cx="214314" cy="214314"/>
          </a:xfrm>
          <a:prstGeom prst="actionButtonForwardNext">
            <a:avLst/>
          </a:prstGeom>
          <a:solidFill>
            <a:srgbClr val="9BD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실행 단추: 앞으로 또는 다음 21">
            <a:hlinkClick r:id="" action="ppaction://noaction" highlightClick="1"/>
          </p:cNvPr>
          <p:cNvSpPr/>
          <p:nvPr/>
        </p:nvSpPr>
        <p:spPr>
          <a:xfrm>
            <a:off x="6000760" y="3786190"/>
            <a:ext cx="214314" cy="214314"/>
          </a:xfrm>
          <a:prstGeom prst="actionButtonForwardNext">
            <a:avLst/>
          </a:prstGeom>
          <a:solidFill>
            <a:srgbClr val="9BD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실행 단추: 앞으로 또는 다음 22">
            <a:hlinkClick r:id="" action="ppaction://noaction" highlightClick="1"/>
          </p:cNvPr>
          <p:cNvSpPr/>
          <p:nvPr/>
        </p:nvSpPr>
        <p:spPr>
          <a:xfrm>
            <a:off x="7429520" y="3786190"/>
            <a:ext cx="214314" cy="214314"/>
          </a:xfrm>
          <a:prstGeom prst="actionButtonForwardNext">
            <a:avLst/>
          </a:prstGeom>
          <a:solidFill>
            <a:srgbClr val="9BD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7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pic>
        <p:nvPicPr>
          <p:cNvPr id="28" name="그림 27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내용 개체 틀 15"/>
          <p:cNvSpPr>
            <a:spLocks noGrp="1"/>
          </p:cNvSpPr>
          <p:nvPr>
            <p:ph sz="half" idx="2"/>
          </p:nvPr>
        </p:nvSpPr>
        <p:spPr>
          <a:xfrm>
            <a:off x="428596" y="1214422"/>
            <a:ext cx="7858180" cy="507209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US" altLang="ko-KR" sz="1700" dirty="0" smtClean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endParaRPr lang="en-US" altLang="ko-KR" sz="1700" dirty="0" smtClean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FontTx/>
              <a:buChar char="-"/>
            </a:pPr>
            <a:endParaRPr lang="en-US" altLang="ko-KR" sz="1700" dirty="0" smtClean="0"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ko-KR" altLang="ko-KR" sz="9600" i="1" dirty="0" smtClean="0">
                <a:solidFill>
                  <a:srgbClr val="C00000"/>
                </a:solidFill>
                <a:latin typeface="HY바다M" pitchFamily="18" charset="-127"/>
                <a:ea typeface="HY바다M" pitchFamily="18" charset="-127"/>
              </a:rPr>
              <a:t>자신의 꿈과 목표를 이룰 수 있도록</a:t>
            </a:r>
            <a:r>
              <a:rPr lang="en-US" altLang="ko-KR" sz="9600" i="1" dirty="0" smtClean="0">
                <a:solidFill>
                  <a:srgbClr val="C00000"/>
                </a:solidFill>
                <a:latin typeface="HY바다M" pitchFamily="18" charset="-127"/>
                <a:ea typeface="HY바다M" pitchFamily="18" charset="-127"/>
              </a:rPr>
              <a:t>…</a:t>
            </a:r>
          </a:p>
          <a:p>
            <a:pPr>
              <a:buNone/>
            </a:pPr>
            <a:endParaRPr lang="en-US" altLang="ko-KR" sz="7400" i="1" dirty="0" smtClean="0">
              <a:solidFill>
                <a:srgbClr val="C00000"/>
              </a:solidFill>
              <a:latin typeface="HY바다M" pitchFamily="18" charset="-127"/>
              <a:ea typeface="HY바다M" pitchFamily="18" charset="-127"/>
            </a:endParaRPr>
          </a:p>
          <a:p>
            <a:pPr>
              <a:buNone/>
            </a:pP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이젠 자신 있게 저의 진로를 정했습니다</a:t>
            </a: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다중지문 적성검사를 통해 제 자신을 알게 되어 너무 기쁩니다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</a:t>
            </a:r>
            <a:endParaRPr lang="ko-KR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제가 무엇을 해야 할지 고민이었고 늘 마음속에 하고 싶은 것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은</a:t>
            </a:r>
            <a:endParaRPr lang="en-US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있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었지만 결정을 내리기가 어려웠는데 이젠 자신 있게 </a:t>
            </a:r>
            <a:endParaRPr lang="en-US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저의 진로를 적성검사를 통해 정했습니다</a:t>
            </a: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제가 원하고 잘하는 것을 알게 되고 할 수 있어 감사합니다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                                                          (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중</a:t>
            </a:r>
            <a:r>
              <a:rPr lang="ko-KR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학생 김지혜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buNone/>
            </a:pPr>
            <a:endParaRPr lang="en-US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endParaRPr lang="en-US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우리 아이가 영어는 잘하고 수학 쪽은 약해서 그 부분만 생각하고</a:t>
            </a:r>
          </a:p>
          <a:p>
            <a:pPr>
              <a:buNone/>
            </a:pP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이번에 과를 정할 때 문과를 정했는데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타고난 지능은 이과 쪽이었네요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buNone/>
            </a:pP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수학을 싫어하지도 않고 단지 다른 과목에 비해 점수가 안 나와서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...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수학 풀어가는</a:t>
            </a:r>
            <a:endParaRPr lang="en-US" altLang="ko-KR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방법을 몰랐을 뿐인데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제가 잘못 생각했네요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선생님한테 전과 </a:t>
            </a:r>
            <a:r>
              <a:rPr lang="ko-KR" altLang="en-US" sz="6400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부탁드려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봐야겠어요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우리 아이도 이과 가고 싶다고 했었는데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제가 우겨서 문과로 선택한 거였거든요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buNone/>
            </a:pP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아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진작 이 검사 받았으면 좋았을 걸 그랬어요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…</a:t>
            </a:r>
          </a:p>
          <a:p>
            <a:pPr>
              <a:buNone/>
            </a:pP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                                                             (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고등학생 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0</a:t>
            </a:r>
            <a:r>
              <a:rPr lang="ko-KR" altLang="en-US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유진 학생 어머니</a:t>
            </a:r>
            <a:r>
              <a:rPr lang="en-US" altLang="ko-KR" sz="6400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)</a:t>
            </a:r>
            <a:endParaRPr lang="ko-KR" altLang="en-US" sz="6400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endParaRPr lang="ko-KR" altLang="ko-KR" sz="6400" dirty="0" smtClean="0">
              <a:solidFill>
                <a:srgbClr val="785834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FontTx/>
              <a:buChar char="-"/>
            </a:pPr>
            <a:endParaRPr lang="ko-KR" altLang="en-US" sz="6400" dirty="0"/>
          </a:p>
        </p:txBody>
      </p:sp>
      <p:pic>
        <p:nvPicPr>
          <p:cNvPr id="21" name="내용 개체 틀 20" descr="%BB%E7%C1%F8_007_eunchan05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681814" y="1714488"/>
            <a:ext cx="1676400" cy="1830328"/>
          </a:xfrm>
        </p:spPr>
      </p:pic>
      <p:pic>
        <p:nvPicPr>
          <p:cNvPr id="23" name="그림 22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  <p:sp>
        <p:nvSpPr>
          <p:cNvPr id="15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7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sp>
        <p:nvSpPr>
          <p:cNvPr id="20" name="모서리가 둥근 직사각형 19"/>
          <p:cNvSpPr/>
          <p:nvPr/>
        </p:nvSpPr>
        <p:spPr>
          <a:xfrm>
            <a:off x="1071538" y="428604"/>
            <a:ext cx="7072362" cy="785818"/>
          </a:xfrm>
          <a:prstGeom prst="roundRect">
            <a:avLst/>
          </a:prstGeom>
          <a:solidFill>
            <a:srgbClr val="EDD09B"/>
          </a:solid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체험사례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 descr="2010-02-26 11;54;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58016" y="1714488"/>
            <a:ext cx="1771662" cy="2214578"/>
          </a:xfrm>
        </p:spPr>
      </p:pic>
      <p:pic>
        <p:nvPicPr>
          <p:cNvPr id="7" name="내용 개체 틀 6" descr="2010-02-26 11;51;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14942" y="3571876"/>
            <a:ext cx="1645782" cy="2571768"/>
          </a:xfrm>
        </p:spPr>
      </p:pic>
      <p:sp>
        <p:nvSpPr>
          <p:cNvPr id="6" name="직사각형 5"/>
          <p:cNvSpPr/>
          <p:nvPr/>
        </p:nvSpPr>
        <p:spPr>
          <a:xfrm>
            <a:off x="428596" y="1285860"/>
            <a:ext cx="450059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i="1" dirty="0" smtClean="0">
                <a:solidFill>
                  <a:srgbClr val="C00000"/>
                </a:solidFill>
                <a:latin typeface="HY바다M" pitchFamily="18" charset="-127"/>
                <a:ea typeface="HY바다M" pitchFamily="18" charset="-127"/>
              </a:rPr>
              <a:t>“ </a:t>
            </a:r>
            <a:r>
              <a:rPr lang="ko-KR" altLang="en-US" sz="2400" b="1" i="1" dirty="0" smtClean="0">
                <a:solidFill>
                  <a:srgbClr val="C00000"/>
                </a:solidFill>
                <a:latin typeface="HY바다M" pitchFamily="18" charset="-127"/>
                <a:ea typeface="HY바다M" pitchFamily="18" charset="-127"/>
              </a:rPr>
              <a:t>재능은 발현되는 것이 아니라 </a:t>
            </a:r>
            <a:endParaRPr lang="en-US" altLang="ko-KR" sz="2400" b="1" i="1" dirty="0" smtClean="0">
              <a:solidFill>
                <a:srgbClr val="C00000"/>
              </a:solidFill>
              <a:latin typeface="HY바다M" pitchFamily="18" charset="-127"/>
              <a:ea typeface="HY바다M" pitchFamily="18" charset="-127"/>
            </a:endParaRPr>
          </a:p>
          <a:p>
            <a:r>
              <a:rPr lang="en-US" altLang="ko-KR" sz="2400" b="1" i="1" dirty="0" smtClean="0">
                <a:solidFill>
                  <a:srgbClr val="FF6600"/>
                </a:solidFill>
                <a:latin typeface="HY바다M" pitchFamily="18" charset="-127"/>
                <a:ea typeface="HY바다M" pitchFamily="18" charset="-127"/>
              </a:rPr>
              <a:t>                    </a:t>
            </a:r>
            <a:r>
              <a:rPr lang="ko-KR" altLang="en-US" sz="2400" b="1" i="1" dirty="0" smtClean="0">
                <a:solidFill>
                  <a:srgbClr val="FF6600"/>
                </a:solidFill>
                <a:latin typeface="HY바다M" pitchFamily="18" charset="-127"/>
                <a:ea typeface="HY바다M" pitchFamily="18" charset="-127"/>
              </a:rPr>
              <a:t>빚어지는 것</a:t>
            </a:r>
            <a:r>
              <a:rPr lang="en-US" altLang="ko-KR" sz="2400" b="1" i="1" dirty="0" smtClean="0">
                <a:solidFill>
                  <a:srgbClr val="FF6600"/>
                </a:solidFill>
                <a:latin typeface="HY바다M" pitchFamily="18" charset="-127"/>
                <a:ea typeface="HY바다M" pitchFamily="18" charset="-127"/>
              </a:rPr>
              <a:t>” </a:t>
            </a:r>
            <a:endParaRPr lang="ko-KR" altLang="en-US" sz="2400" b="1" i="1" dirty="0" smtClean="0">
              <a:solidFill>
                <a:srgbClr val="FF6600"/>
              </a:solidFill>
              <a:latin typeface="HY바다M" pitchFamily="18" charset="-127"/>
              <a:ea typeface="HY바다M" pitchFamily="18" charset="-127"/>
            </a:endParaRPr>
          </a:p>
          <a:p>
            <a:endParaRPr lang="en-US" altLang="ko-KR" dirty="0" smtClean="0"/>
          </a:p>
          <a:p>
            <a:r>
              <a:rPr lang="en-US" altLang="ko-KR" sz="2800" b="1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MI</a:t>
            </a:r>
            <a:r>
              <a:rPr lang="ko-KR" altLang="en-US" sz="1600" b="1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적성진로진단 검사 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결과가 반드시 신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新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 천재들의 타고난 재능에 부합한다고만 말할 수 없음은 그들이 엄청난 연습벌레라는 사실에서 확인된다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. </a:t>
            </a:r>
            <a:endParaRPr lang="ko-KR" altLang="en-US" sz="1600" dirty="0" smtClean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sz="2800" b="1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피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겨스케이팅 스타 김연아는 </a:t>
            </a:r>
            <a:r>
              <a:rPr lang="ko-KR" altLang="en-US" sz="1600" u="sng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신체운동지능이 상위 </a:t>
            </a:r>
            <a:r>
              <a:rPr lang="en-US" altLang="ko-KR" sz="1600" u="sng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10.5% </a:t>
            </a:r>
            <a:r>
              <a:rPr lang="ko-KR" altLang="en-US" sz="1600" u="sng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정도에 불과했지만 엄청난 연습과 노력을 통해 세계 정상에 올랐음이 확인됐다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빙상에서 화려하게 꽃을 피운 그녀의 유연한 근육은 원래 훈련을 조금만 소홀히 해도 위축되는 핸디캡이었다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또 화려한 표정 연기는 거울을 보며 ‘천의 얼굴’을 빚어낸 연습의 산물이었다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대신 그녀는 ‘실수 매니지먼트’라고도 불리는 피겨스케이팅에 필요한 절대 대범함을 최대한으로 끌어냈다</a:t>
            </a:r>
            <a:r>
              <a:rPr lang="en-US" altLang="ko-KR" sz="16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. </a:t>
            </a:r>
            <a:endParaRPr lang="ko-KR" altLang="en-US" sz="1600" dirty="0" smtClean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  <a:p>
            <a:pPr>
              <a:buNone/>
            </a:pPr>
            <a:endParaRPr lang="ko-KR" altLang="en-US" dirty="0">
              <a:solidFill>
                <a:srgbClr val="6C483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72198" y="1714488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12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박태환</a:t>
            </a:r>
            <a:endParaRPr lang="ko-KR" altLang="en-US" sz="1200" dirty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29454" y="5857892"/>
            <a:ext cx="15001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6C4832"/>
                </a:solidFill>
                <a:latin typeface="HY강M" pitchFamily="18" charset="-127"/>
                <a:ea typeface="HY강M" pitchFamily="18" charset="-127"/>
              </a:rPr>
              <a:t>김연아</a:t>
            </a:r>
            <a:endParaRPr lang="ko-KR" altLang="en-US" sz="1200" dirty="0">
              <a:solidFill>
                <a:srgbClr val="6C4832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1" name="그림 10" descr="회사손가락c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  <p:sp>
        <p:nvSpPr>
          <p:cNvPr id="1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7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sp>
        <p:nvSpPr>
          <p:cNvPr id="18" name="모서리가 둥근 직사각형 17"/>
          <p:cNvSpPr/>
          <p:nvPr/>
        </p:nvSpPr>
        <p:spPr>
          <a:xfrm>
            <a:off x="1071538" y="428604"/>
            <a:ext cx="7072362" cy="785818"/>
          </a:xfrm>
          <a:prstGeom prst="roundRect">
            <a:avLst/>
          </a:prstGeom>
          <a:solidFill>
            <a:srgbClr val="EDD09B"/>
          </a:solid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보도자료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IMG_13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2309804"/>
            <a:ext cx="2857520" cy="1905014"/>
          </a:xfrm>
          <a:prstGeom prst="rect">
            <a:avLst/>
          </a:prstGeom>
        </p:spPr>
      </p:pic>
      <p:pic>
        <p:nvPicPr>
          <p:cNvPr id="5" name="그림 4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14282" y="6356350"/>
            <a:ext cx="8643998" cy="3651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en-US" altLang="ko-KR" sz="1400" b="1" dirty="0" smtClean="0">
                <a:solidFill>
                  <a:srgbClr val="289077"/>
                </a:solidFill>
                <a:latin typeface="Arial Rounded MT Bold" pitchFamily="34" charset="0"/>
                <a:ea typeface="HY강B" pitchFamily="18" charset="-127"/>
              </a:rPr>
              <a:t> </a:t>
            </a:r>
            <a:r>
              <a:rPr lang="ko-KR" altLang="en-US" sz="1400" dirty="0" smtClean="0">
                <a:solidFill>
                  <a:srgbClr val="289077"/>
                </a:solidFill>
                <a:latin typeface="HY울릉도B" pitchFamily="18" charset="-127"/>
                <a:ea typeface="HY울릉도B" pitchFamily="18" charset="-127"/>
              </a:rPr>
              <a:t>한국다중지능적성평가원</a:t>
            </a:r>
            <a:endParaRPr lang="ko-KR" altLang="en-US" sz="1400" dirty="0">
              <a:solidFill>
                <a:srgbClr val="289077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071538" y="428604"/>
            <a:ext cx="7072362" cy="785818"/>
          </a:xfrm>
          <a:prstGeom prst="roundRect">
            <a:avLst/>
          </a:prstGeom>
          <a:solidFill>
            <a:srgbClr val="EDD09B"/>
          </a:solid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>
                <a:latin typeface="HY중고딕" pitchFamily="18" charset="-127"/>
                <a:ea typeface="HY중고딕" pitchFamily="18" charset="-127"/>
              </a:rPr>
              <a:t>2010</a:t>
            </a:r>
            <a:r>
              <a:rPr lang="ko-KR" altLang="en-US" sz="3200" b="1" dirty="0" smtClean="0">
                <a:latin typeface="HY중고딕" pitchFamily="18" charset="-127"/>
                <a:ea typeface="HY중고딕" pitchFamily="18" charset="-127"/>
              </a:rPr>
              <a:t>년 참여기관</a:t>
            </a:r>
            <a:endParaRPr lang="ko-KR" altLang="en-US" sz="3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1643050"/>
            <a:ext cx="70723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제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88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회 어린이날 기념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2010 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 큰 잔치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울산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SK 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대공원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)</a:t>
            </a:r>
          </a:p>
          <a:p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2010 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남구 연합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어린이날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큰잔치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종하체육관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)</a:t>
            </a:r>
          </a:p>
          <a:p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2010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중구 연합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월 설명회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울주군 시설관리공단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청소년대상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) </a:t>
            </a:r>
          </a:p>
          <a:p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싱크스퀘어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– 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아동창의력사고증진 기관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키즈레몬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보리수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참 좋은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외 중구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연합회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미키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외 남구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어린이집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연합회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온양 </a:t>
            </a:r>
            <a:r>
              <a:rPr lang="ko-KR" altLang="en-US" dirty="0" err="1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영재몬테소리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영어 유치원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광주초등학교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전남영광고등학교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solidFill>
                  <a:srgbClr val="663300"/>
                </a:solidFill>
                <a:latin typeface="HY강M" pitchFamily="18" charset="-127"/>
                <a:ea typeface="HY강M" pitchFamily="18" charset="-127"/>
              </a:rPr>
              <a:t>고용지원센터</a:t>
            </a:r>
            <a:endParaRPr lang="en-US" altLang="ko-KR" dirty="0" smtClean="0">
              <a:solidFill>
                <a:srgbClr val="663300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9" name="그림 8" descr="IMG_13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50695" y="4357694"/>
            <a:ext cx="2893239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4294967295"/>
          </p:nvPr>
        </p:nvSpPr>
        <p:spPr>
          <a:xfrm>
            <a:off x="342928" y="1428736"/>
            <a:ext cx="8229600" cy="42862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ko-KR" altLang="en-US" dirty="0" smtClean="0">
                <a:solidFill>
                  <a:srgbClr val="008000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endParaRPr lang="en-US" altLang="ko-KR" dirty="0" smtClean="0">
              <a:solidFill>
                <a:srgbClr val="008000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en-US" altLang="ko-KR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          </a:t>
            </a:r>
            <a:r>
              <a:rPr lang="ko-KR" altLang="en-U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한국다중지능적성평가원 </a:t>
            </a:r>
            <a:endParaRPr lang="en-US" altLang="ko-KR" sz="3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ko-KR" altLang="en-US" sz="2000" dirty="0" smtClean="0">
                <a:solidFill>
                  <a:srgbClr val="003300"/>
                </a:solidFill>
                <a:latin typeface="HY울릉도B" pitchFamily="18" charset="-127"/>
                <a:ea typeface="HY울릉도B" pitchFamily="18" charset="-127"/>
              </a:rPr>
              <a:t>             </a:t>
            </a:r>
            <a:r>
              <a:rPr lang="en-US" altLang="ko-KR" sz="2000" dirty="0" smtClean="0">
                <a:solidFill>
                  <a:srgbClr val="003300"/>
                </a:solidFill>
                <a:latin typeface="HY울릉도B" pitchFamily="18" charset="-127"/>
                <a:ea typeface="HY울릉도B" pitchFamily="18" charset="-127"/>
              </a:rPr>
              <a:t>		</a:t>
            </a:r>
          </a:p>
          <a:p>
            <a:pPr>
              <a:buNone/>
            </a:pPr>
            <a:r>
              <a:rPr lang="en-US" altLang="ko-KR" sz="2000" dirty="0" smtClean="0">
                <a:solidFill>
                  <a:srgbClr val="003300"/>
                </a:solidFill>
                <a:latin typeface="HY울릉도B" pitchFamily="18" charset="-127"/>
                <a:ea typeface="HY울릉도B" pitchFamily="18" charset="-127"/>
              </a:rPr>
              <a:t>		       </a:t>
            </a:r>
            <a:r>
              <a:rPr lang="ko-KR" altLang="en-US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울산 남구 무거동 남운프라자 </a:t>
            </a:r>
            <a:r>
              <a:rPr lang="en-US" altLang="ko-KR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1609-1</a:t>
            </a:r>
            <a:r>
              <a:rPr lang="ko-KR" altLang="en-US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호</a:t>
            </a:r>
            <a:endParaRPr lang="en-US" altLang="ko-KR" sz="2000" dirty="0" smtClean="0">
              <a:solidFill>
                <a:srgbClr val="785834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en-US" altLang="ko-KR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	              Tel</a:t>
            </a:r>
            <a:r>
              <a:rPr lang="ko-KR" altLang="en-US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: 052) 247-6330 /  Fax : 052) 247- 6331 </a:t>
            </a:r>
          </a:p>
          <a:p>
            <a:pPr>
              <a:buNone/>
            </a:pPr>
            <a:r>
              <a:rPr lang="en-US" altLang="ko-KR" sz="2000" dirty="0" smtClean="0">
                <a:solidFill>
                  <a:srgbClr val="785834"/>
                </a:solidFill>
                <a:latin typeface="HY울릉도B" pitchFamily="18" charset="-127"/>
                <a:ea typeface="HY울릉도B" pitchFamily="18" charset="-127"/>
              </a:rPr>
              <a:t>	              hanil-mi@hanmail.net</a:t>
            </a:r>
          </a:p>
          <a:p>
            <a:pPr>
              <a:buNone/>
            </a:pPr>
            <a:endParaRPr lang="en-US" altLang="ko-KR" sz="2000" dirty="0" smtClean="0">
              <a:solidFill>
                <a:srgbClr val="785834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endParaRPr lang="en-US" altLang="ko-KR" sz="2000" dirty="0" smtClean="0">
              <a:solidFill>
                <a:srgbClr val="785834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endParaRPr lang="en-US" altLang="ko-KR" sz="2000" dirty="0" smtClean="0">
              <a:solidFill>
                <a:srgbClr val="785834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buNone/>
            </a:pPr>
            <a:r>
              <a:rPr lang="en-US" altLang="ko-KR" sz="35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            </a:t>
            </a:r>
          </a:p>
          <a:p>
            <a:pPr>
              <a:buNone/>
            </a:pPr>
            <a:r>
              <a:rPr lang="en-US" altLang="ko-KR" sz="35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    “</a:t>
            </a:r>
            <a:r>
              <a:rPr lang="ko-KR" altLang="en-US" sz="35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미</a:t>
            </a:r>
            <a:r>
              <a:rPr lang="ko-KR" altLang="en-US" sz="20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래를 위한 아주 특별한 선물</a:t>
            </a:r>
            <a:endParaRPr lang="en-US" altLang="ko-KR" sz="2000" b="1" dirty="0" smtClean="0">
              <a:solidFill>
                <a:srgbClr val="E38C85"/>
              </a:solidFill>
              <a:latin typeface="HY산B" pitchFamily="18" charset="-127"/>
              <a:ea typeface="HY산B" pitchFamily="18" charset="-127"/>
            </a:endParaRPr>
          </a:p>
          <a:p>
            <a:pPr>
              <a:buNone/>
            </a:pPr>
            <a:r>
              <a:rPr lang="ko-KR" altLang="en-US" sz="20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                                  한국다중지능적성평가원과 함께 합니다</a:t>
            </a:r>
            <a:r>
              <a:rPr lang="en-US" altLang="ko-KR" sz="2000" b="1" dirty="0" smtClean="0">
                <a:solidFill>
                  <a:srgbClr val="E38C85"/>
                </a:solidFill>
                <a:latin typeface="HY산B" pitchFamily="18" charset="-127"/>
                <a:ea typeface="HY산B" pitchFamily="18" charset="-127"/>
              </a:rPr>
              <a:t>. ”</a:t>
            </a:r>
          </a:p>
        </p:txBody>
      </p:sp>
      <p:pic>
        <p:nvPicPr>
          <p:cNvPr id="7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122262"/>
            <a:ext cx="1285884" cy="1020854"/>
          </a:xfrm>
          <a:prstGeom prst="rect">
            <a:avLst/>
          </a:prstGeom>
          <a:noFill/>
        </p:spPr>
      </p:pic>
      <p:pic>
        <p:nvPicPr>
          <p:cNvPr id="5" name="그림 4" descr="회사손가락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495300" cy="504825"/>
          </a:xfrm>
          <a:prstGeom prst="rect">
            <a:avLst/>
          </a:prstGeom>
        </p:spPr>
      </p:pic>
      <p:sp>
        <p:nvSpPr>
          <p:cNvPr id="9" name="바닥글 개체 틀 3"/>
          <p:cNvSpPr txBox="1">
            <a:spLocks/>
          </p:cNvSpPr>
          <p:nvPr/>
        </p:nvSpPr>
        <p:spPr>
          <a:xfrm>
            <a:off x="214282" y="6356350"/>
            <a:ext cx="8643998" cy="36512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57DB83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rgbClr val="289077"/>
                </a:solidFill>
                <a:effectLst/>
                <a:uLnTx/>
                <a:uFillTx/>
                <a:latin typeface="Arial Rounded MT Bold" pitchFamily="34" charset="0"/>
                <a:ea typeface="HY강B" pitchFamily="18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289077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한국다중지능적성평가원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289077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  <p:pic>
        <p:nvPicPr>
          <p:cNvPr id="10" name="Picture 2" descr="\\MYCOM\SharedDocs\전단 시안\회사로고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63" y="6286544"/>
            <a:ext cx="629861" cy="500042"/>
          </a:xfrm>
          <a:prstGeom prst="rect">
            <a:avLst/>
          </a:prstGeom>
          <a:noFill/>
        </p:spPr>
      </p:pic>
      <p:sp>
        <p:nvSpPr>
          <p:cNvPr id="8" name="모서리가 둥근 직사각형 7"/>
          <p:cNvSpPr/>
          <p:nvPr/>
        </p:nvSpPr>
        <p:spPr>
          <a:xfrm>
            <a:off x="285720" y="1071546"/>
            <a:ext cx="8572528" cy="500066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743</Words>
  <Application>Microsoft Office PowerPoint</Application>
  <PresentationFormat>화면 슬라이드 쇼(4:3)</PresentationFormat>
  <Paragraphs>147</Paragraphs>
  <Slides>11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  미래를 위한 아주 특별한 검사 다중지능적성평가 소개   </vt:lpstr>
      <vt:lpstr>슬라이드 2</vt:lpstr>
      <vt:lpstr>슬라이드 3</vt:lpstr>
      <vt:lpstr> 조기 검사 가능 (만 1세 전후)  과학적 검사 보고서 (맞춤교육 가능)  정확한 성향 파악으로 인성계발 가능 (자녀문제, 가정문제 해결)  자녀의 학습유형 및 학습방향 제시  확실한 진로선택 기준 (이과 / 문과, 학과)  </vt:lpstr>
      <vt:lpstr> </vt:lpstr>
      <vt:lpstr> </vt:lpstr>
      <vt:lpstr>슬라이드 7</vt:lpstr>
      <vt:lpstr>슬라이드 8</vt:lpstr>
      <vt:lpstr>슬라이드 9</vt:lpstr>
      <vt:lpstr>슬라이드 10</vt:lpstr>
      <vt:lpstr>슬라이드 11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정혜령</dc:creator>
  <cp:lastModifiedBy>snoopy</cp:lastModifiedBy>
  <cp:revision>51</cp:revision>
  <dcterms:created xsi:type="dcterms:W3CDTF">2010-03-08T01:26:35Z</dcterms:created>
  <dcterms:modified xsi:type="dcterms:W3CDTF">2010-05-27T03:04:19Z</dcterms:modified>
</cp:coreProperties>
</file>